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6" r:id="rId3"/>
    <p:sldId id="280" r:id="rId4"/>
    <p:sldId id="293" r:id="rId5"/>
    <p:sldId id="281" r:id="rId6"/>
    <p:sldId id="294" r:id="rId7"/>
    <p:sldId id="278" r:id="rId8"/>
    <p:sldId id="279" r:id="rId9"/>
    <p:sldId id="262" r:id="rId10"/>
    <p:sldId id="282" r:id="rId11"/>
    <p:sldId id="260" r:id="rId12"/>
    <p:sldId id="286" r:id="rId13"/>
    <p:sldId id="261" r:id="rId14"/>
    <p:sldId id="274" r:id="rId15"/>
    <p:sldId id="275" r:id="rId16"/>
    <p:sldId id="289" r:id="rId17"/>
    <p:sldId id="267" r:id="rId18"/>
    <p:sldId id="268" r:id="rId19"/>
    <p:sldId id="266" r:id="rId20"/>
    <p:sldId id="269" r:id="rId21"/>
    <p:sldId id="270" r:id="rId22"/>
    <p:sldId id="295" r:id="rId23"/>
    <p:sldId id="291" r:id="rId24"/>
    <p:sldId id="272" r:id="rId25"/>
    <p:sldId id="271" r:id="rId26"/>
    <p:sldId id="273" r:id="rId27"/>
    <p:sldId id="292" r:id="rId28"/>
    <p:sldId id="25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3"/>
    <p:restoredTop sz="61699"/>
  </p:normalViewPr>
  <p:slideViewPr>
    <p:cSldViewPr snapToGrid="0" snapToObjects="1">
      <p:cViewPr>
        <p:scale>
          <a:sx n="85" d="100"/>
          <a:sy n="85" d="100"/>
        </p:scale>
        <p:origin x="1120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26EFB-9641-9B46-BFEC-DADB04D96E6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E81F1-BC04-394E-B276-F88E05E36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5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3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NDArray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Imperative Tensor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operations</a:t>
            </a:r>
          </a:p>
          <a:p>
            <a:pPr marL="171450" indent="-171450">
              <a:buFont typeface="Arial" charset="0"/>
              <a:buChar char="•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program encounters the statement </a:t>
            </a:r>
            <a:r>
              <a:rPr lang="en-US" dirty="0" smtClean="0">
                <a:effectLst/>
              </a:rPr>
              <a:t>c</a:t>
            </a:r>
            <a:r>
              <a:rPr lang="en-US" dirty="0" smtClean="0"/>
              <a:t> </a:t>
            </a:r>
            <a:r>
              <a:rPr lang="en-US" dirty="0" smtClean="0">
                <a:effectLst/>
              </a:rPr>
              <a:t>=</a:t>
            </a:r>
            <a:r>
              <a:rPr lang="en-US" dirty="0" smtClean="0"/>
              <a:t> </a:t>
            </a:r>
            <a:r>
              <a:rPr lang="en-US" dirty="0" smtClean="0">
                <a:effectLst/>
              </a:rPr>
              <a:t>b</a:t>
            </a:r>
            <a:r>
              <a:rPr lang="en-US" dirty="0" smtClean="0"/>
              <a:t> </a:t>
            </a:r>
            <a:r>
              <a:rPr lang="en-US" dirty="0" smtClean="0">
                <a:effectLst/>
              </a:rPr>
              <a:t>*</a:t>
            </a:r>
            <a:r>
              <a:rPr lang="en-US" dirty="0" smtClean="0"/>
              <a:t> </a:t>
            </a:r>
            <a:r>
              <a:rPr lang="en-US" dirty="0" smtClean="0">
                <a:effectLst/>
              </a:rPr>
              <a:t>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runs the actual numerical computation.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Symbolic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above, the operation C = 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* A generates a computation graph, 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umerical computation only occurs in the last line of code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after you compiled and feed the data.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Imperative programs are easier to program and debug, you can reason about the intermediate variables, print them but Symbolic program tends to help with Optimization.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7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Module represents a computational component that can execute forward and backward operations on a Symbol and update parameters for the Symbol.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1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Distributed</a:t>
            </a:r>
            <a:r>
              <a:rPr lang="en-US" baseline="0" dirty="0" smtClean="0"/>
              <a:t> Cluster enables high throughput </a:t>
            </a:r>
            <a:r>
              <a:rPr lang="mr-IN" baseline="0" dirty="0" smtClean="0"/>
              <a:t>–</a:t>
            </a:r>
            <a:r>
              <a:rPr lang="en-US" baseline="0" dirty="0" smtClean="0"/>
              <a:t> data partitioning, batch and task parallelization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challenges are similar to prevalent</a:t>
            </a:r>
            <a:r>
              <a:rPr lang="en-US" baseline="0" dirty="0" smtClean="0"/>
              <a:t> distributed data processing systems. </a:t>
            </a:r>
          </a:p>
          <a:p>
            <a:endParaRPr lang="en-US" baseline="0" dirty="0" smtClean="0"/>
          </a:p>
          <a:p>
            <a:r>
              <a:rPr lang="en-US" sz="1200" b="1" dirty="0" smtClean="0">
                <a:solidFill>
                  <a:schemeClr val="tx1"/>
                </a:solidFill>
              </a:rPr>
              <a:t>Cluster setup and management: </a:t>
            </a:r>
            <a:r>
              <a:rPr lang="en-US" sz="1200" dirty="0" smtClean="0">
                <a:solidFill>
                  <a:schemeClr val="tx1"/>
                </a:solidFill>
              </a:rPr>
              <a:t>Setting up and monitoring nodes, maintaining high availability, deploying and configuring software packages, and more.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Resource and job management: </a:t>
            </a:r>
            <a:r>
              <a:rPr lang="en-US" sz="1200" dirty="0" smtClean="0">
                <a:solidFill>
                  <a:schemeClr val="tx1"/>
                </a:solidFill>
              </a:rPr>
              <a:t>Scheduling and tracking jobs, partitioning data and handling job failures.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Deep learning setup: </a:t>
            </a:r>
            <a:r>
              <a:rPr lang="en-US" sz="1200" dirty="0" smtClean="0">
                <a:solidFill>
                  <a:schemeClr val="tx1"/>
                </a:solidFill>
              </a:rPr>
              <a:t>Deploying, configuring and running deep learning tasks.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2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Spark efficiently partitions data across the cluster to parallelize processing.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3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Spark Driver: </a:t>
            </a:r>
            <a:r>
              <a:rPr lang="en-US" dirty="0" smtClean="0">
                <a:solidFill>
                  <a:schemeClr val="tx1"/>
                </a:solidFill>
              </a:rPr>
              <a:t>runs the user’s main program by splitting into jobs and scheduling on one or more executor processes for parallel execution. </a:t>
            </a:r>
          </a:p>
          <a:p>
            <a:endParaRPr lang="en-US" sz="800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Spark Job: </a:t>
            </a:r>
            <a:r>
              <a:rPr lang="en-US" dirty="0" smtClean="0">
                <a:solidFill>
                  <a:schemeClr val="tx1"/>
                </a:solidFill>
              </a:rPr>
              <a:t>A spark job is divided into stages and stages further into tasks. Tasks are smallest unit of work in Spark.</a:t>
            </a:r>
            <a:r>
              <a:rPr lang="en-US" baseline="0" dirty="0" smtClean="0">
                <a:solidFill>
                  <a:schemeClr val="tx1"/>
                </a:solidFill>
              </a:rPr>
              <a:t> Tasks run the same code on every partition. Spark Partition is a logical chunk of distributed data.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Spark Executor: </a:t>
            </a:r>
            <a:r>
              <a:rPr lang="en-US" dirty="0" smtClean="0">
                <a:solidFill>
                  <a:schemeClr val="tx1"/>
                </a:solidFill>
              </a:rPr>
              <a:t>Each Spark application gets a executor and runs tasks in multiple threads.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Cluster Manager: </a:t>
            </a:r>
            <a:r>
              <a:rPr lang="en-US" dirty="0" smtClean="0">
                <a:solidFill>
                  <a:schemeClr val="tx1"/>
                </a:solidFill>
              </a:rPr>
              <a:t>Supports variety of cluster managers(Example: YARN, Apache </a:t>
            </a:r>
            <a:r>
              <a:rPr lang="en-US" dirty="0" err="1" smtClean="0">
                <a:solidFill>
                  <a:schemeClr val="tx1"/>
                </a:solidFill>
              </a:rPr>
              <a:t>Mesos</a:t>
            </a:r>
            <a:r>
              <a:rPr lang="en-US" dirty="0" smtClean="0">
                <a:solidFill>
                  <a:schemeClr val="tx1"/>
                </a:solidFill>
              </a:rPr>
              <a:t>, etc.,)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RDD is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Spark’s abstraction to work with Data. In-Memory dataset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How is RDD different from HDFS files 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RDD manages</a:t>
            </a:r>
            <a:r>
              <a:rPr 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sz="1200" baseline="0" dirty="0" err="1" smtClean="0">
                <a:solidFill>
                  <a:schemeClr val="tx1"/>
                </a:solidFill>
              </a:rPr>
              <a:t>redudancy</a:t>
            </a:r>
            <a:r>
              <a:rPr lang="en-US" sz="1200" baseline="0" dirty="0" smtClean="0">
                <a:solidFill>
                  <a:schemeClr val="tx1"/>
                </a:solidFill>
              </a:rPr>
              <a:t> 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b="1" dirty="0" smtClean="0">
              <a:solidFill>
                <a:schemeClr val="tx1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Spark Dataset and </a:t>
            </a:r>
            <a:r>
              <a:rPr lang="en-US" sz="1200" b="1" dirty="0" err="1" smtClean="0">
                <a:solidFill>
                  <a:schemeClr val="tx1"/>
                </a:solidFill>
              </a:rPr>
              <a:t>DataFrame</a:t>
            </a:r>
            <a:r>
              <a:rPr lang="en-US" sz="1200" b="1" dirty="0" smtClean="0">
                <a:solidFill>
                  <a:schemeClr val="tx1"/>
                </a:solidFill>
              </a:rPr>
              <a:t>: </a:t>
            </a:r>
            <a:r>
              <a:rPr lang="en-US" sz="1200" dirty="0" smtClean="0">
                <a:solidFill>
                  <a:schemeClr val="tx1"/>
                </a:solidFill>
              </a:rPr>
              <a:t>Dataset is also a distributed collection of data built on top of RDDs providing the benefit of Spark SQL.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A </a:t>
            </a:r>
            <a:r>
              <a:rPr lang="en-US" sz="1200" dirty="0" err="1" smtClean="0">
                <a:solidFill>
                  <a:schemeClr val="tx1"/>
                </a:solidFill>
              </a:rPr>
              <a:t>DataFrame</a:t>
            </a:r>
            <a:r>
              <a:rPr lang="en-US" sz="1200" dirty="0" smtClean="0">
                <a:solidFill>
                  <a:schemeClr val="tx1"/>
                </a:solidFill>
              </a:rPr>
              <a:t> is a </a:t>
            </a:r>
            <a:r>
              <a:rPr lang="en-US" sz="1200" i="1" dirty="0" smtClean="0">
                <a:solidFill>
                  <a:schemeClr val="tx1"/>
                </a:solidFill>
              </a:rPr>
              <a:t>Dataset</a:t>
            </a:r>
            <a:r>
              <a:rPr lang="en-US" sz="1200" dirty="0" smtClean="0">
                <a:solidFill>
                  <a:schemeClr val="tx1"/>
                </a:solidFill>
              </a:rPr>
              <a:t> organized into named columns. Use </a:t>
            </a:r>
            <a:r>
              <a:rPr lang="en-US" sz="1200" dirty="0" err="1" smtClean="0">
                <a:solidFill>
                  <a:schemeClr val="tx1"/>
                </a:solidFill>
              </a:rPr>
              <a:t>DataFrames</a:t>
            </a:r>
            <a:r>
              <a:rPr lang="en-US" sz="1200" dirty="0" smtClean="0">
                <a:solidFill>
                  <a:schemeClr val="tx1"/>
                </a:solidFill>
              </a:rPr>
              <a:t> when you have structured data.</a:t>
            </a: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 smtClean="0">
                <a:solidFill>
                  <a:schemeClr val="tx1"/>
                </a:solidFill>
              </a:rPr>
              <a:t>Transformation does not evaluate until it sees an 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6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ImageNet is a database of 1million Images that belong to 1000 categories.</a:t>
            </a:r>
          </a:p>
          <a:p>
            <a:endParaRPr lang="en-US" dirty="0" smtClean="0"/>
          </a:p>
          <a:p>
            <a:r>
              <a:rPr lang="en-US" dirty="0" smtClean="0"/>
              <a:t>CIFAR-10</a:t>
            </a:r>
            <a:r>
              <a:rPr lang="en-US" baseline="0" dirty="0" smtClean="0"/>
              <a:t> is a collection of 60,000 images that belong to 10 different classes.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Create an RDD of Keys and create partitions of mini-batch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21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95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Spark creates one task per core on the executor, </a:t>
            </a:r>
            <a:r>
              <a:rPr lang="en-US" dirty="0" err="1" smtClean="0">
                <a:solidFill>
                  <a:schemeClr val="tx1"/>
                </a:solidFill>
              </a:rPr>
              <a:t>MXNet</a:t>
            </a:r>
            <a:r>
              <a:rPr lang="en-US" dirty="0" smtClean="0">
                <a:solidFill>
                  <a:schemeClr val="tx1"/>
                </a:solidFill>
              </a:rPr>
              <a:t> has built in parallelism to utilize all CPUs.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S3 or any</a:t>
            </a:r>
            <a:r>
              <a:rPr lang="en-US" baseline="0" dirty="0" smtClean="0">
                <a:solidFill>
                  <a:schemeClr val="tx1"/>
                </a:solidFill>
              </a:rPr>
              <a:t> distributed File System like HDFS is accessible on all nodes, no need to download to driver and then pass it to the executor.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baseline="0" dirty="0" smtClean="0">
                <a:solidFill>
                  <a:schemeClr val="tx1"/>
                </a:solidFill>
              </a:rPr>
              <a:t>Spark has no </a:t>
            </a:r>
            <a:r>
              <a:rPr lang="en-US" baseline="0" dirty="0" err="1" smtClean="0">
                <a:solidFill>
                  <a:schemeClr val="tx1"/>
                </a:solidFill>
              </a:rPr>
              <a:t>init</a:t>
            </a:r>
            <a:r>
              <a:rPr lang="en-US" baseline="0" dirty="0" smtClean="0">
                <a:solidFill>
                  <a:schemeClr val="tx1"/>
                </a:solidFill>
              </a:rPr>
              <a:t> routine</a:t>
            </a:r>
          </a:p>
          <a:p>
            <a:endParaRPr lang="en-US" baseline="0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Import inside the map/</a:t>
            </a:r>
            <a:r>
              <a:rPr lang="en-US" dirty="0" err="1" smtClean="0"/>
              <a:t>mapPartition</a:t>
            </a:r>
            <a:r>
              <a:rPr lang="en-US" baseline="0" dirty="0" smtClean="0"/>
              <a:t> methods and make sure your libraries are available on all the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Early days of AI solved problems that could described by formal mathematical rules but harder for humans to solve. </a:t>
            </a:r>
            <a:r>
              <a:rPr lang="en-US" dirty="0" err="1" smtClean="0"/>
              <a:t>Eg</a:t>
            </a:r>
            <a:r>
              <a:rPr lang="en-US" dirty="0" smtClean="0"/>
              <a:t>: Board Games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Today's AI tries to solve problems that are easy for humans to solve intuitively but harder to describe formally</a:t>
            </a:r>
            <a:r>
              <a:rPr lang="en-US" baseline="0" dirty="0" smtClean="0"/>
              <a:t> for example: Object detection.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75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Learn</a:t>
            </a:r>
            <a:r>
              <a:rPr lang="en-US" baseline="0" dirty="0" smtClean="0"/>
              <a:t> from experience and understand in terms of hierarchy of concepts</a:t>
            </a:r>
            <a:r>
              <a:rPr lang="en-US" baseline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Building </a:t>
            </a:r>
            <a:r>
              <a:rPr lang="en-US" baseline="0" dirty="0" smtClean="0"/>
              <a:t>one concept at a time. As the hierarchy grows, the graph of these concepts grows deeper with many layers giving you a large neural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Abundance</a:t>
            </a:r>
            <a:r>
              <a:rPr lang="en-US" baseline="0" dirty="0" smtClean="0"/>
              <a:t> of Data </a:t>
            </a:r>
            <a:r>
              <a:rPr lang="mr-IN" baseline="0" dirty="0" smtClean="0"/>
              <a:t>–</a:t>
            </a:r>
            <a:r>
              <a:rPr lang="en-US" baseline="0" dirty="0" smtClean="0"/>
              <a:t> Deeper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Digitization of our every day life. There are many many apps and websites offering free digital services in exchange they collect data about </a:t>
            </a:r>
            <a:r>
              <a:rPr lang="en-US" baseline="0" dirty="0" err="1" smtClean="0"/>
              <a:t>ourusage</a:t>
            </a:r>
            <a:r>
              <a:rPr lang="en-US" baseline="0" dirty="0" smtClean="0"/>
              <a:t> patterns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 Compute Resources </a:t>
            </a:r>
            <a:r>
              <a:rPr lang="mr-IN" baseline="0" dirty="0" smtClean="0"/>
              <a:t>–</a:t>
            </a:r>
            <a:r>
              <a:rPr lang="en-US" baseline="0" dirty="0" smtClean="0"/>
              <a:t> GPUs </a:t>
            </a:r>
            <a:r>
              <a:rPr lang="en-US" dirty="0" smtClean="0"/>
              <a:t>- Faster experiments. </a:t>
            </a:r>
          </a:p>
          <a:p>
            <a:endParaRPr lang="en-US" dirty="0" smtClean="0"/>
          </a:p>
          <a:p>
            <a:r>
              <a:rPr lang="en-US" dirty="0" smtClean="0"/>
              <a:t>GPUs</a:t>
            </a:r>
            <a:r>
              <a:rPr lang="en-US" baseline="0" dirty="0" smtClean="0"/>
              <a:t> have hundreds of cores and can run thousands of operations in Parallel.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Advances in Algorithms </a:t>
            </a:r>
            <a:r>
              <a:rPr lang="mr-IN" dirty="0" smtClean="0"/>
              <a:t>–</a:t>
            </a:r>
            <a:r>
              <a:rPr lang="en-US" dirty="0" smtClean="0"/>
              <a:t> Makes Learning 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9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 Learning consists of 2 phases: Training and 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9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>
                <a:sym typeface="Wingdings"/>
              </a:rPr>
              <a:t>How does learning happen 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Feed the neural networks with data and see what output it produces </a:t>
            </a:r>
            <a:r>
              <a:rPr lang="mr-IN" baseline="0" dirty="0" smtClean="0"/>
              <a:t>–</a:t>
            </a:r>
            <a:r>
              <a:rPr lang="en-US" baseline="0" dirty="0" smtClean="0"/>
              <a:t> this is also called forward propagation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Verify against the desired output, if it does not meet propagate back the error.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Continue the process till it meets the 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4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pre-trained models with new data on a pre-trained neural network(model) to get predictions. Its basically only a forward pass.</a:t>
            </a:r>
          </a:p>
          <a:p>
            <a:endParaRPr lang="en-US" dirty="0" smtClean="0"/>
          </a:p>
          <a:p>
            <a:r>
              <a:rPr lang="en-US" b="1" dirty="0" smtClean="0"/>
              <a:t>Online(Real time) Inference</a:t>
            </a:r>
            <a:r>
              <a:rPr lang="en-US" dirty="0" smtClean="0"/>
              <a:t>: tasks that require immediate feedback(example: fraud detection).</a:t>
            </a:r>
          </a:p>
          <a:p>
            <a:endParaRPr lang="en-US" dirty="0" smtClean="0"/>
          </a:p>
          <a:p>
            <a:r>
              <a:rPr lang="en-US" b="1" dirty="0" smtClean="0"/>
              <a:t>Offline Inference</a:t>
            </a:r>
            <a:r>
              <a:rPr lang="en-US" dirty="0" smtClean="0"/>
              <a:t>: pre-computations, inference on large datasets, etc.,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Learns from Labeled Data points,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5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E81F1-BC04-394E-B276-F88E05E365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0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9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7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0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33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5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4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3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C2E8B-39A5-2B4E-A667-EE4C9E569462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DAED3-058D-4842-AEA1-F2DFFC197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45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wamy@amazon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hyperlink" Target="https://spark.apache.org/docs/latest/cluster-overview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frodriguezolivera/apache-spark-streaming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hyperlink" Target="https://www.slideshare.net/frodriguezolivera/apache-spark-streaming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distributed-inference-using-apache-mxnet-and-apache-spark-on-amazon-emr/" TargetMode="External"/><Relationship Id="rId4" Type="http://schemas.openxmlformats.org/officeDocument/2006/relationships/hyperlink" Target="http://gluon.mxnet.io/" TargetMode="External"/><Relationship Id="rId5" Type="http://schemas.openxmlformats.org/officeDocument/2006/relationships/hyperlink" Target="http://a.co/aaPfQJU" TargetMode="External"/><Relationship Id="rId6" Type="http://schemas.openxmlformats.org/officeDocument/2006/relationships/hyperlink" Target="http://www.deeplearningbook.org/" TargetMode="External"/><Relationship Id="rId7" Type="http://schemas.openxmlformats.org/officeDocument/2006/relationships/hyperlink" Target="http://mxnet.apache.org/" TargetMode="External"/><Relationship Id="rId8" Type="http://schemas.openxmlformats.org/officeDocument/2006/relationships/hyperlink" Target="http://mxnet.incubator.apache.org/tutorials/python/predict_image.html" TargetMode="External"/><Relationship Id="rId9" Type="http://schemas.openxmlformats.org/officeDocument/2006/relationships/hyperlink" Target="https://spark.apache.org/" TargetMode="External"/><Relationship Id="rId10" Type="http://schemas.openxmlformats.org/officeDocument/2006/relationships/hyperlink" Target="https://spark.apache.org/docs/2.2.0/cluster-overview.html" TargetMode="External"/><Relationship Id="rId11" Type="http://schemas.openxmlformats.org/officeDocument/2006/relationships/hyperlink" Target="https://spark.apache.org/docs/2.2.0/submitting-application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wamy@amazon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s://www.youtube.com/watch?v=-SgkLEuhfb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deeplearningbook.org/contents/intro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s://developer.nvidia.com/deep-learn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5002"/>
            <a:ext cx="10470524" cy="490685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ea typeface="Apple Color Emoji" charset="0"/>
                <a:cs typeface="Apple Color Emoji" charset="0"/>
              </a:rPr>
              <a:t>Distributed Inference using Apache </a:t>
            </a:r>
            <a:r>
              <a:rPr lang="en-US" sz="4400" b="1" dirty="0" err="1" smtClean="0">
                <a:ea typeface="Apple Color Emoji" charset="0"/>
                <a:cs typeface="Apple Color Emoji" charset="0"/>
              </a:rPr>
              <a:t>MXNet</a:t>
            </a:r>
            <a:r>
              <a:rPr lang="en-US" sz="4400" b="1" dirty="0" smtClean="0">
                <a:ea typeface="Apple Color Emoji" charset="0"/>
                <a:cs typeface="Apple Color Emoji" charset="0"/>
              </a:rPr>
              <a:t> (incubating) and Apache Spark</a:t>
            </a:r>
            <a:r>
              <a:rPr lang="en-US" dirty="0" smtClean="0">
                <a:ea typeface="Apple Color Emoji" charset="0"/>
                <a:cs typeface="Apple Color Emoji" charset="0"/>
              </a:rPr>
              <a:t/>
            </a:r>
            <a:br>
              <a:rPr lang="en-US" dirty="0" smtClean="0">
                <a:ea typeface="Apple Color Emoji" charset="0"/>
                <a:cs typeface="Apple Color Emoji" charset="0"/>
              </a:rPr>
            </a:br>
            <a:r>
              <a:rPr lang="en-US" dirty="0" smtClean="0">
                <a:ea typeface="Apple Color Emoji" charset="0"/>
                <a:cs typeface="Apple Color Emoji" charset="0"/>
              </a:rPr>
              <a:t/>
            </a:r>
            <a:br>
              <a:rPr lang="en-US" dirty="0" smtClean="0">
                <a:ea typeface="Apple Color Emoji" charset="0"/>
                <a:cs typeface="Apple Color Emoji" charset="0"/>
              </a:rPr>
            </a:br>
            <a:r>
              <a:rPr lang="en-US" sz="3000" dirty="0" smtClean="0">
                <a:ea typeface="Apple Color Emoji" charset="0"/>
                <a:cs typeface="Apple Color Emoji" charset="0"/>
              </a:rPr>
              <a:t>Naveen </a:t>
            </a:r>
            <a:r>
              <a:rPr lang="en-US" sz="3000" dirty="0" err="1" smtClean="0">
                <a:ea typeface="Apple Color Emoji" charset="0"/>
                <a:cs typeface="Apple Color Emoji" charset="0"/>
              </a:rPr>
              <a:t>Swamy</a:t>
            </a:r>
            <a:r>
              <a:rPr lang="en-US" sz="3000" dirty="0" smtClean="0">
                <a:ea typeface="Apple Color Emoji" charset="0"/>
                <a:cs typeface="Apple Color Emoji" charset="0"/>
              </a:rPr>
              <a:t/>
            </a:r>
            <a:br>
              <a:rPr lang="en-US" sz="3000" dirty="0" smtClean="0">
                <a:ea typeface="Apple Color Emoji" charset="0"/>
                <a:cs typeface="Apple Color Emoji" charset="0"/>
              </a:rPr>
            </a:br>
            <a:r>
              <a:rPr lang="en-US" sz="3000" dirty="0" smtClean="0">
                <a:ea typeface="Apple Color Emoji" charset="0"/>
                <a:cs typeface="Apple Color Emoji" charset="0"/>
              </a:rPr>
              <a:t>Software Developer @ Amazon AI</a:t>
            </a:r>
            <a:br>
              <a:rPr lang="en-US" sz="3000" dirty="0" smtClean="0">
                <a:ea typeface="Apple Color Emoji" charset="0"/>
                <a:cs typeface="Apple Color Emoji" charset="0"/>
              </a:rPr>
            </a:br>
            <a:r>
              <a:rPr lang="en-US" sz="3000" dirty="0" smtClean="0">
                <a:ea typeface="Apple Color Emoji" charset="0"/>
                <a:cs typeface="Apple Color Emoji" charset="0"/>
                <a:hlinkClick r:id="rId2"/>
              </a:rPr>
              <a:t>wamy@amazon.com</a:t>
            </a:r>
            <a:r>
              <a:rPr lang="en-US" sz="3000" dirty="0" smtClean="0">
                <a:ea typeface="Apple Color Emoji" charset="0"/>
                <a:cs typeface="Apple Color Emoji" charset="0"/>
              </a:rPr>
              <a:t> </a:t>
            </a:r>
            <a:endParaRPr lang="en-US" sz="3000" dirty="0"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901"/>
          </a:xfrm>
        </p:spPr>
        <p:txBody>
          <a:bodyPr/>
          <a:lstStyle/>
          <a:p>
            <a:r>
              <a:rPr lang="en-US" b="1" dirty="0" smtClean="0"/>
              <a:t>Deep Learning Inference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Pre-trained model in your application with new data.</a:t>
            </a:r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Online/Offline Inference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6823"/>
            <a:ext cx="9613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Types of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Supervised Learning </a:t>
            </a:r>
            <a:r>
              <a:rPr lang="mr-IN" dirty="0" smtClean="0"/>
              <a:t>–</a:t>
            </a:r>
            <a:r>
              <a:rPr lang="en-US" dirty="0" smtClean="0"/>
              <a:t>Uses labeled training data learning to associate input data to output.</a:t>
            </a:r>
          </a:p>
          <a:p>
            <a:pPr marL="0" indent="0">
              <a:buNone/>
            </a:pPr>
            <a:r>
              <a:rPr lang="en-US" dirty="0" smtClean="0"/>
              <a:t>Example: Image classification, Speech Recognition, Machine translation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Unsupervised Learning </a:t>
            </a:r>
            <a:r>
              <a:rPr lang="mr-IN" dirty="0" smtClean="0"/>
              <a:t>–</a:t>
            </a:r>
            <a:r>
              <a:rPr lang="en-US" dirty="0" smtClean="0"/>
              <a:t> Learns patterns from Unlabeled data.</a:t>
            </a:r>
          </a:p>
          <a:p>
            <a:pPr marL="0" indent="0">
              <a:buNone/>
            </a:pPr>
            <a:r>
              <a:rPr lang="en-US" dirty="0" smtClean="0"/>
              <a:t>Example: Clustering, Association discovery.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24" y="4256202"/>
            <a:ext cx="4140720" cy="227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97"/>
            <a:ext cx="10515600" cy="947178"/>
          </a:xfrm>
        </p:spPr>
        <p:txBody>
          <a:bodyPr/>
          <a:lstStyle/>
          <a:p>
            <a:r>
              <a:rPr lang="en-US" b="1" dirty="0" smtClean="0"/>
              <a:t>Types of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9175"/>
            <a:ext cx="10515600" cy="472291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Reinforcement Learning: </a:t>
            </a:r>
            <a:r>
              <a:rPr lang="en-US" dirty="0" smtClean="0"/>
              <a:t>Agent </a:t>
            </a:r>
            <a:r>
              <a:rPr lang="en-US" dirty="0"/>
              <a:t>&amp;</a:t>
            </a:r>
            <a:r>
              <a:rPr lang="en-US" dirty="0" smtClean="0"/>
              <a:t> Environment Interaction based on policies. </a:t>
            </a:r>
          </a:p>
          <a:p>
            <a:pPr marL="0" indent="0">
              <a:buNone/>
            </a:pPr>
            <a:r>
              <a:rPr lang="en-US" dirty="0" smtClean="0"/>
              <a:t>Learns using rewards and feedback to learn optimal policies.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Example: Games, Robotics</a:t>
            </a:r>
            <a:endParaRPr lang="en-US" dirty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929" y="2638087"/>
            <a:ext cx="4244298" cy="409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3218"/>
            <a:ext cx="4038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616" y="464695"/>
            <a:ext cx="10522992" cy="94438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Supervised Learning Tasks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616" y="1828801"/>
            <a:ext cx="10762835" cy="440710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Classification</a:t>
            </a:r>
            <a:r>
              <a:rPr lang="en-US" sz="2800" dirty="0" smtClean="0">
                <a:solidFill>
                  <a:schemeClr val="tx1"/>
                </a:solidFill>
              </a:rPr>
              <a:t>: Categorize output into one or more classes(discrete number of values)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Example: Image detection: dog/cat/car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Regression</a:t>
            </a:r>
            <a:r>
              <a:rPr lang="en-US" sz="2800" dirty="0" smtClean="0">
                <a:solidFill>
                  <a:schemeClr val="tx1"/>
                </a:solidFill>
              </a:rPr>
              <a:t>: Learn the target output which is a continuous value.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Example: Predict House price.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70" y="2188563"/>
            <a:ext cx="2729806" cy="2224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055" y="4720218"/>
            <a:ext cx="2668249" cy="21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5"/>
          <p:cNvSpPr/>
          <p:nvPr/>
        </p:nvSpPr>
        <p:spPr>
          <a:xfrm>
            <a:off x="689548" y="300935"/>
            <a:ext cx="11772607" cy="7318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7093" tIns="27093" rIns="27093" bIns="27093">
            <a:spAutoFit/>
          </a:bodyPr>
          <a:lstStyle/>
          <a:p>
            <a:pPr defTabSz="1216025">
              <a:spcBef>
                <a:spcPts val="3600"/>
              </a:spcBef>
            </a:pPr>
            <a:r>
              <a:rPr sz="4400" dirty="0" smtClean="0">
                <a:ea typeface="Century Gothic"/>
                <a:cs typeface="Century Gothic"/>
                <a:sym typeface="Helvetica"/>
              </a:rPr>
              <a:t>Apache MXNet</a:t>
            </a:r>
            <a:r>
              <a:rPr lang="en-US" sz="4400" dirty="0" smtClean="0">
                <a:ea typeface="Century Gothic"/>
                <a:cs typeface="Century Gothic"/>
                <a:sym typeface="Helvetica"/>
              </a:rPr>
              <a:t> (incubating)</a:t>
            </a:r>
            <a:endParaRPr sz="4400" dirty="0">
              <a:ea typeface="Century Gothic"/>
              <a:cs typeface="Century Gothic"/>
              <a:sym typeface="Helvetica"/>
            </a:endParaRPr>
          </a:p>
        </p:txBody>
      </p:sp>
      <p:sp>
        <p:nvSpPr>
          <p:cNvPr id="7" name="Shape 248"/>
          <p:cNvSpPr/>
          <p:nvPr/>
        </p:nvSpPr>
        <p:spPr>
          <a:xfrm>
            <a:off x="17283474" y="6052757"/>
            <a:ext cx="531328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500"/>
            </a:lvl1pPr>
          </a:lstStyle>
          <a:p>
            <a:r>
              <a:rPr sz="4800"/>
              <a:t>High Performance</a:t>
            </a:r>
          </a:p>
        </p:txBody>
      </p:sp>
      <p:pic>
        <p:nvPicPr>
          <p:cNvPr id="8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37027" y="2780682"/>
            <a:ext cx="2611593" cy="26115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50"/>
          <p:cNvSpPr/>
          <p:nvPr/>
        </p:nvSpPr>
        <p:spPr>
          <a:xfrm>
            <a:off x="17513172" y="7046277"/>
            <a:ext cx="508965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400"/>
            </a:pPr>
            <a:r>
              <a:rPr sz="3200"/>
              <a:t>Near linear scaling</a:t>
            </a:r>
          </a:p>
          <a:p>
            <a:pPr>
              <a:defRPr sz="4400"/>
            </a:pPr>
            <a:r>
              <a:rPr sz="3200" dirty="0"/>
              <a:t>across hundreds of GPUs</a:t>
            </a:r>
          </a:p>
        </p:txBody>
      </p:sp>
      <p:sp>
        <p:nvSpPr>
          <p:cNvPr id="11" name="Shape 252"/>
          <p:cNvSpPr/>
          <p:nvPr/>
        </p:nvSpPr>
        <p:spPr>
          <a:xfrm>
            <a:off x="465468" y="5211501"/>
            <a:ext cx="3778565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400"/>
            </a:pPr>
            <a:endParaRPr sz="3200" dirty="0"/>
          </a:p>
        </p:txBody>
      </p:sp>
      <p:sp>
        <p:nvSpPr>
          <p:cNvPr id="14" name="Shape 257"/>
          <p:cNvSpPr/>
          <p:nvPr/>
        </p:nvSpPr>
        <p:spPr>
          <a:xfrm>
            <a:off x="6075828" y="10847068"/>
            <a:ext cx="427288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sz="4800"/>
              <a:t>Most Open</a:t>
            </a:r>
          </a:p>
        </p:txBody>
      </p:sp>
      <p:sp>
        <p:nvSpPr>
          <p:cNvPr id="15" name="Shape 258"/>
          <p:cNvSpPr/>
          <p:nvPr/>
        </p:nvSpPr>
        <p:spPr>
          <a:xfrm>
            <a:off x="14084568" y="10936048"/>
            <a:ext cx="395532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sz="4800" dirty="0"/>
              <a:t>Best On AWS</a:t>
            </a:r>
          </a:p>
        </p:txBody>
      </p:sp>
      <p:sp>
        <p:nvSpPr>
          <p:cNvPr id="18" name="Shape 261"/>
          <p:cNvSpPr/>
          <p:nvPr/>
        </p:nvSpPr>
        <p:spPr>
          <a:xfrm>
            <a:off x="14114122" y="11936055"/>
            <a:ext cx="3925773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500"/>
            </a:pPr>
            <a:r>
              <a:rPr sz="3200" dirty="0"/>
              <a:t>Optimized for </a:t>
            </a:r>
          </a:p>
          <a:p>
            <a:pPr>
              <a:defRPr sz="4500"/>
            </a:pPr>
            <a:r>
              <a:rPr sz="3200" dirty="0"/>
              <a:t>deep learning on AWS</a:t>
            </a:r>
          </a:p>
        </p:txBody>
      </p:sp>
      <p:sp>
        <p:nvSpPr>
          <p:cNvPr id="19" name="Shape 262"/>
          <p:cNvSpPr/>
          <p:nvPr/>
        </p:nvSpPr>
        <p:spPr>
          <a:xfrm>
            <a:off x="5624123" y="11900414"/>
            <a:ext cx="499112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4500"/>
            </a:pPr>
            <a:r>
              <a:rPr sz="3200"/>
              <a:t>Accepted into the</a:t>
            </a:r>
          </a:p>
          <a:p>
            <a:pPr>
              <a:defRPr sz="4500"/>
            </a:pPr>
            <a:r>
              <a:rPr sz="3200" dirty="0"/>
              <a:t>Apache Incubator</a:t>
            </a:r>
          </a:p>
        </p:txBody>
      </p:sp>
      <p:pic>
        <p:nvPicPr>
          <p:cNvPr id="22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9427" y="2933082"/>
            <a:ext cx="2611593" cy="261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1827" y="3085482"/>
            <a:ext cx="2611593" cy="261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4227" y="3237882"/>
            <a:ext cx="2611593" cy="261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46627" y="3390282"/>
            <a:ext cx="2611593" cy="261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Deck_ComputeCh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99027" y="3542682"/>
            <a:ext cx="2611593" cy="2611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130" y="930529"/>
            <a:ext cx="9906000" cy="631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187" y="215997"/>
            <a:ext cx="2643151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968" y="150762"/>
            <a:ext cx="10515600" cy="1108412"/>
          </a:xfrm>
        </p:spPr>
        <p:txBody>
          <a:bodyPr>
            <a:normAutofit/>
          </a:bodyPr>
          <a:lstStyle/>
          <a:p>
            <a:r>
              <a:rPr lang="en-US" sz="3600" b="1" dirty="0" err="1" smtClean="0"/>
              <a:t>MXNet</a:t>
            </a:r>
            <a:r>
              <a:rPr lang="en-US" sz="3600" b="1" dirty="0" smtClean="0"/>
              <a:t> Concepts </a:t>
            </a:r>
            <a:r>
              <a:rPr lang="mr-IN" sz="3600" b="1" dirty="0" smtClean="0"/>
              <a:t>–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NDArray</a:t>
            </a:r>
            <a:r>
              <a:rPr lang="en-US" sz="3600" b="1" dirty="0" smtClean="0"/>
              <a:t> &amp; Symbol)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968" y="1484027"/>
            <a:ext cx="10567961" cy="2698230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NDArray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Tensor(Multi-Dimensional Array) Operations that work on both CPU and GPUs.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Symbol APIs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similar to NDArray operations but adopts declarative programming for optimization.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Imperative programs perform computations as you run them.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Symbolic programs defines the abstract function first, compile and run it with real data.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8" y="4198132"/>
            <a:ext cx="4241800" cy="181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015" y="6270672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Symbolic Program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768" y="4150507"/>
            <a:ext cx="6997700" cy="1879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90529" y="6086006"/>
            <a:ext cx="226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Computation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31" y="-134911"/>
            <a:ext cx="10515600" cy="1189688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latin typeface="+mn-lt"/>
              </a:rPr>
              <a:t>MXNet</a:t>
            </a:r>
            <a:r>
              <a:rPr lang="en-US" sz="3600" b="1" dirty="0" smtClean="0">
                <a:latin typeface="+mn-lt"/>
              </a:rPr>
              <a:t> Concepts </a:t>
            </a:r>
            <a:r>
              <a:rPr lang="mr-IN" sz="3600" b="1" dirty="0" smtClean="0">
                <a:latin typeface="+mn-lt"/>
              </a:rPr>
              <a:t>–</a:t>
            </a:r>
            <a:r>
              <a:rPr lang="en-US" sz="3600" b="1" dirty="0" smtClean="0">
                <a:latin typeface="+mn-lt"/>
              </a:rPr>
              <a:t> Module</a:t>
            </a:r>
            <a:endParaRPr lang="en-US" sz="2800" b="1" i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231" y="1054777"/>
            <a:ext cx="10515600" cy="524109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High </a:t>
            </a:r>
            <a:r>
              <a:rPr lang="en-US" sz="2800" dirty="0">
                <a:solidFill>
                  <a:schemeClr val="tx1"/>
                </a:solidFill>
              </a:rPr>
              <a:t>level APIs to work with </a:t>
            </a:r>
            <a:r>
              <a:rPr lang="en-US" sz="2800" dirty="0" smtClean="0">
                <a:solidFill>
                  <a:schemeClr val="tx1"/>
                </a:solidFill>
              </a:rPr>
              <a:t>Symbols.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4023" y="5328357"/>
            <a:ext cx="2627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Pass Data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54023" y="4057818"/>
            <a:ext cx="2008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Bind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9740" y="1226072"/>
            <a:ext cx="3822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Create a Graph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633" y="1828766"/>
            <a:ext cx="69215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633" y="4139031"/>
            <a:ext cx="8788400" cy="927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633" y="5468419"/>
            <a:ext cx="7327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554638"/>
            <a:ext cx="10515600" cy="1289154"/>
          </a:xfrm>
        </p:spPr>
        <p:txBody>
          <a:bodyPr/>
          <a:lstStyle/>
          <a:p>
            <a:r>
              <a:rPr lang="en-US" b="1" dirty="0" smtClean="0"/>
              <a:t>Distributed Inference(Offline)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158585"/>
            <a:ext cx="10515600" cy="393106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Use-cases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Inference on Large Datasets.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When Pre-computations are needed(latency critical applications) such as recommender systems.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Backfilling Inference on Historic data with the state of the art models.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34639"/>
            <a:ext cx="10515600" cy="1104417"/>
          </a:xfrm>
        </p:spPr>
        <p:txBody>
          <a:bodyPr/>
          <a:lstStyle/>
          <a:p>
            <a:r>
              <a:rPr lang="en-US" sz="3600" b="1" dirty="0" smtClean="0">
                <a:latin typeface="+mn-lt"/>
              </a:rPr>
              <a:t>Challenges</a:t>
            </a:r>
            <a:endParaRPr lang="en-US" sz="36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913883"/>
            <a:ext cx="10650616" cy="4052202"/>
          </a:xfrm>
        </p:spPr>
        <p:txBody>
          <a:bodyPr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Cluster setup and </a:t>
            </a:r>
            <a:r>
              <a:rPr lang="en-US" sz="3600" b="1" dirty="0" smtClean="0">
                <a:solidFill>
                  <a:schemeClr val="tx1"/>
                </a:solidFill>
              </a:rPr>
              <a:t>management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Resource and job </a:t>
            </a:r>
            <a:r>
              <a:rPr lang="en-US" sz="3600" b="1" dirty="0" smtClean="0">
                <a:solidFill>
                  <a:schemeClr val="tx1"/>
                </a:solidFill>
              </a:rPr>
              <a:t>management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b="1" dirty="0">
                <a:solidFill>
                  <a:schemeClr val="tx1"/>
                </a:solidFill>
              </a:rPr>
              <a:t>Deep learning </a:t>
            </a:r>
            <a:r>
              <a:rPr lang="en-US" sz="3600" b="1" dirty="0" smtClean="0">
                <a:solidFill>
                  <a:schemeClr val="tx1"/>
                </a:solidFill>
              </a:rPr>
              <a:t>setup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65" y="179882"/>
            <a:ext cx="11122701" cy="104931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Distributed Inference  = MXNet and Spark</a:t>
            </a:r>
            <a:endParaRPr lang="en-US" sz="36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577" y="1678899"/>
            <a:ext cx="10702873" cy="4410752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Apache Spark is a cluster computing framework.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Enables a variety of distributed data processing.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Efficient data handling.</a:t>
            </a:r>
          </a:p>
          <a:p>
            <a:pPr marL="171450" indent="-17145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Integrates with Hadoop and Big data tools.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42" y="4487891"/>
            <a:ext cx="2043637" cy="1766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614" y="4680510"/>
            <a:ext cx="2110802" cy="1826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0" y="1930453"/>
            <a:ext cx="4775200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676" y="4920159"/>
            <a:ext cx="2643151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1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38516"/>
            <a:ext cx="10515600" cy="1252402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Outline</a:t>
            </a:r>
            <a:endParaRPr lang="en-US" sz="44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738649"/>
            <a:ext cx="10515600" cy="2263726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Arial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Review of Deep Learning Concepts.</a:t>
            </a:r>
          </a:p>
          <a:p>
            <a:pPr marL="742950" indent="-742950">
              <a:buFont typeface="Arial" charset="0"/>
              <a:buChar char="•"/>
            </a:pPr>
            <a:endParaRPr lang="en-US" sz="3000" dirty="0" smtClean="0">
              <a:solidFill>
                <a:schemeClr val="tx1"/>
              </a:solidFill>
            </a:endParaRPr>
          </a:p>
          <a:p>
            <a:pPr marL="742950" indent="-742950">
              <a:buFont typeface="Arial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Apache MXNet</a:t>
            </a:r>
            <a:r>
              <a:rPr lang="en-US" sz="3000" dirty="0" smtClean="0">
                <a:solidFill>
                  <a:schemeClr val="tx1"/>
                </a:solidFill>
              </a:rPr>
              <a:t> (incubating) DL Framework.</a:t>
            </a:r>
          </a:p>
          <a:p>
            <a:pPr marL="742950" indent="-742950">
              <a:buFont typeface="Arial" charset="0"/>
              <a:buChar char="•"/>
            </a:pPr>
            <a:endParaRPr lang="en-US" sz="3000" dirty="0" smtClean="0">
              <a:solidFill>
                <a:schemeClr val="tx1"/>
              </a:solidFill>
            </a:endParaRPr>
          </a:p>
          <a:p>
            <a:pPr marL="742950" indent="-742950">
              <a:buFont typeface="Arial" charset="0"/>
              <a:buChar char="•"/>
            </a:pPr>
            <a:r>
              <a:rPr lang="en-US" sz="3000" dirty="0" smtClean="0">
                <a:solidFill>
                  <a:schemeClr val="tx1"/>
                </a:solidFill>
              </a:rPr>
              <a:t>Distributed Inference using MXNet and Spark.</a:t>
            </a:r>
          </a:p>
          <a:p>
            <a:pPr marL="342900" indent="-342900">
              <a:buFont typeface="Arial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82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84" y="-479686"/>
            <a:ext cx="10867766" cy="143905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Components of a Spark Application</a:t>
            </a:r>
            <a:endParaRPr lang="en-US" sz="3600" b="1" dirty="0"/>
          </a:p>
        </p:txBody>
      </p:sp>
      <p:pic>
        <p:nvPicPr>
          <p:cNvPr id="2060" name="Picture 12" descr="https://d2908q01vomqb2.cloudfront.net/f1f836cb4ea6efb2a0b1b99f41ad8b103eff4b59/2017/11/27/distributed-inference-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43" y="1558347"/>
            <a:ext cx="8499422" cy="40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65442" y="6235908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Apache Spark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2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715" y="539647"/>
            <a:ext cx="10912735" cy="61459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Spark Concepts</a:t>
            </a:r>
            <a:endParaRPr lang="en-US" sz="36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4715" y="1394085"/>
            <a:ext cx="10912735" cy="452703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Resilient Distributed </a:t>
            </a:r>
            <a:r>
              <a:rPr lang="en-US" sz="2800" b="1" dirty="0" smtClean="0">
                <a:solidFill>
                  <a:schemeClr val="tx1"/>
                </a:solidFill>
              </a:rPr>
              <a:t>Dataset (RDD):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RDD </a:t>
            </a:r>
            <a:r>
              <a:rPr lang="en-US" sz="2800" dirty="0">
                <a:solidFill>
                  <a:schemeClr val="tx1"/>
                </a:solidFill>
              </a:rPr>
              <a:t>is an immutable distributed collection of objects partitioned across the cluster that can be operated on in parallel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84826" y="6056026"/>
            <a:ext cx="367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 </a:t>
            </a:r>
            <a:r>
              <a:rPr lang="en-US" dirty="0">
                <a:hlinkClick r:id="rId3"/>
              </a:rPr>
              <a:t>Apache Spark &amp; </a:t>
            </a:r>
            <a:r>
              <a:rPr lang="en-US" dirty="0" smtClean="0">
                <a:hlinkClick r:id="rId3"/>
              </a:rPr>
              <a:t>Streaming -Fernando Rodriguez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5" y="2816121"/>
            <a:ext cx="6336571" cy="40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85674"/>
            <a:ext cx="10515600" cy="107843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n-lt"/>
              </a:rPr>
              <a:t>Spark </a:t>
            </a:r>
            <a:r>
              <a:rPr lang="mr-IN" sz="3600" dirty="0" smtClean="0">
                <a:latin typeface="+mn-lt"/>
              </a:rPr>
              <a:t>–</a:t>
            </a:r>
            <a:r>
              <a:rPr lang="en-US" sz="3600" dirty="0" smtClean="0">
                <a:latin typeface="+mn-lt"/>
              </a:rPr>
              <a:t> Transformation and Action on RDDs</a:t>
            </a:r>
            <a:endParaRPr lang="en-US" sz="3600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723869"/>
            <a:ext cx="10515600" cy="436578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Transformation and Actions on RDDs: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Transformation operates on one RDD and creates another RDD.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Action computes the result on an RDD.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Transformations are lazily evaluated.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86" y="2536246"/>
            <a:ext cx="4767080" cy="4207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3082" y="6089650"/>
            <a:ext cx="367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 </a:t>
            </a:r>
            <a:r>
              <a:rPr lang="en-US" dirty="0">
                <a:hlinkClick r:id="rId3"/>
              </a:rPr>
              <a:t>Apache Spark &amp; </a:t>
            </a:r>
            <a:r>
              <a:rPr lang="en-US" dirty="0" smtClean="0">
                <a:hlinkClick r:id="rId3"/>
              </a:rPr>
              <a:t>Streaming -Fernando Rodriguez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3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70" y="660427"/>
            <a:ext cx="10515600" cy="1183364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latin typeface="+mn-lt"/>
              </a:rPr>
              <a:t>Distributed Inference(Demo)</a:t>
            </a:r>
            <a:endParaRPr lang="en-US" sz="3600" b="1" i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857" y="2113613"/>
            <a:ext cx="106356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ImageNet trained Resnet-18 Classifier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For demo purposes we’ll use publicly available CIFAR-10 test images.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PySpark</a:t>
            </a:r>
            <a:r>
              <a:rPr lang="en-US" sz="2800" dirty="0" smtClean="0"/>
              <a:t> on Amazon EMR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This example uses CPUs but can be easily extended to GPUs.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7" y="599607"/>
            <a:ext cx="10747843" cy="121967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Distributed Inference Pipeline</a:t>
            </a:r>
            <a:endParaRPr lang="en-US" sz="3600" b="1" dirty="0">
              <a:latin typeface="+mn-lt"/>
            </a:endParaRPr>
          </a:p>
        </p:txBody>
      </p:sp>
      <p:pic>
        <p:nvPicPr>
          <p:cNvPr id="3074" name="Picture 2" descr="https://d2908q01vomqb2.cloudfront.net/f1f836cb4ea6efb2a0b1b99f41ad8b103eff4b59/2017/11/27/distributed-inference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4" y="2608289"/>
            <a:ext cx="12001376" cy="160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597" y="599608"/>
            <a:ext cx="10732853" cy="944379"/>
          </a:xfrm>
        </p:spPr>
        <p:txBody>
          <a:bodyPr/>
          <a:lstStyle/>
          <a:p>
            <a:r>
              <a:rPr lang="en-US" sz="3600" b="1" dirty="0" smtClean="0">
                <a:latin typeface="+mn-lt"/>
              </a:rPr>
              <a:t>Distributed Inference using MXNet and Spark</a:t>
            </a:r>
            <a:endParaRPr lang="en-US" sz="36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597" y="1918741"/>
            <a:ext cx="10732853" cy="417090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Set up MXNet and Spark on Amazon EMR.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Initialize Spark application.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Load </a:t>
            </a:r>
            <a:r>
              <a:rPr lang="en-US" sz="2800" dirty="0">
                <a:solidFill>
                  <a:schemeClr val="tx1"/>
                </a:solidFill>
              </a:rPr>
              <a:t>and partition data on the cluster.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Fetch and load data into Spark executors.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Inference using MXNet on the executors.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Collect predictions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24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85" y="389745"/>
            <a:ext cx="10867765" cy="79447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MXNet and </a:t>
            </a:r>
            <a:r>
              <a:rPr lang="en-US" sz="3600" b="1" dirty="0" err="1" smtClean="0"/>
              <a:t>PySpark</a:t>
            </a:r>
            <a:r>
              <a:rPr lang="en-US" sz="3600" b="1" dirty="0" smtClean="0"/>
              <a:t>, things to remember:</a:t>
            </a:r>
            <a:endParaRPr lang="en-US" sz="36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685" y="1424067"/>
            <a:ext cx="10867765" cy="4665584"/>
          </a:xfrm>
        </p:spPr>
        <p:txBody>
          <a:bodyPr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Configure Your Spark application to create one task per executor and let </a:t>
            </a:r>
            <a:r>
              <a:rPr lang="en-US" sz="2800" dirty="0" err="1" smtClean="0">
                <a:solidFill>
                  <a:schemeClr val="tx1"/>
                </a:solidFill>
              </a:rPr>
              <a:t>MXNet</a:t>
            </a:r>
            <a:r>
              <a:rPr lang="en-US" sz="2800" dirty="0" smtClean="0">
                <a:solidFill>
                  <a:schemeClr val="tx1"/>
                </a:solidFill>
              </a:rPr>
              <a:t> handle the CPUs.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No need to first download on the driver,  let  the tasks fetch a mini-batch of data directly from S3.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Load the Symbol once using static methods 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 Spark does not have executor </a:t>
            </a:r>
            <a:r>
              <a:rPr lang="en-US" sz="2800" dirty="0" err="1" smtClean="0">
                <a:solidFill>
                  <a:schemeClr val="tx1"/>
                </a:solidFill>
              </a:rPr>
              <a:t>init</a:t>
            </a:r>
            <a:r>
              <a:rPr lang="en-US" sz="2800" dirty="0" smtClean="0">
                <a:solidFill>
                  <a:schemeClr val="tx1"/>
                </a:solidFill>
              </a:rPr>
              <a:t> routines.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With </a:t>
            </a:r>
            <a:r>
              <a:rPr lang="en-US" sz="2800" dirty="0" err="1" smtClean="0">
                <a:solidFill>
                  <a:schemeClr val="tx1"/>
                </a:solidFill>
              </a:rPr>
              <a:t>PySpark</a:t>
            </a:r>
            <a:r>
              <a:rPr lang="en-US" sz="2800" dirty="0" smtClean="0">
                <a:solidFill>
                  <a:schemeClr val="tx1"/>
                </a:solidFill>
              </a:rPr>
              <a:t>,  import </a:t>
            </a:r>
            <a:r>
              <a:rPr lang="en-US" sz="2800" dirty="0">
                <a:solidFill>
                  <a:schemeClr val="tx1"/>
                </a:solidFill>
              </a:rPr>
              <a:t>the modules (</a:t>
            </a:r>
            <a:r>
              <a:rPr lang="en-US" sz="2800" dirty="0" err="1">
                <a:solidFill>
                  <a:schemeClr val="tx1"/>
                </a:solidFill>
              </a:rPr>
              <a:t>numpy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mxnet</a:t>
            </a:r>
            <a:r>
              <a:rPr lang="en-US" sz="2800" dirty="0">
                <a:solidFill>
                  <a:schemeClr val="tx1"/>
                </a:solidFill>
              </a:rPr>
              <a:t>, pillow, etc.,) inside the </a:t>
            </a:r>
            <a:r>
              <a:rPr lang="en-US" sz="2800" dirty="0" err="1" smtClean="0">
                <a:solidFill>
                  <a:schemeClr val="tx1"/>
                </a:solidFill>
              </a:rPr>
              <a:t>mapPartition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function instead of </a:t>
            </a:r>
            <a:r>
              <a:rPr lang="en-US" sz="2800" dirty="0" smtClean="0">
                <a:solidFill>
                  <a:schemeClr val="tx1"/>
                </a:solidFill>
              </a:rPr>
              <a:t>at </a:t>
            </a:r>
            <a:r>
              <a:rPr lang="en-US" sz="2800" dirty="0">
                <a:solidFill>
                  <a:schemeClr val="tx1"/>
                </a:solidFill>
              </a:rPr>
              <a:t>the top of </a:t>
            </a:r>
            <a:r>
              <a:rPr lang="en-US" sz="2800" dirty="0" smtClean="0">
                <a:solidFill>
                  <a:schemeClr val="tx1"/>
                </a:solidFill>
              </a:rPr>
              <a:t>the file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2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Summary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Deep Learning Concepts</a:t>
            </a:r>
          </a:p>
          <a:p>
            <a:pPr lvl="1"/>
            <a:r>
              <a:rPr lang="en-US" sz="2600" dirty="0" smtClean="0"/>
              <a:t>Phases of Deep Learning: Training &amp; Inference</a:t>
            </a:r>
          </a:p>
          <a:p>
            <a:pPr lvl="1"/>
            <a:r>
              <a:rPr lang="en-US" sz="2600" dirty="0" smtClean="0"/>
              <a:t>Types of Learning </a:t>
            </a:r>
            <a:r>
              <a:rPr lang="mr-IN" sz="2600" dirty="0" smtClean="0"/>
              <a:t>–</a:t>
            </a:r>
            <a:r>
              <a:rPr lang="en-US" sz="2600" dirty="0" smtClean="0"/>
              <a:t> Supervised/Unsupervised/Reinforcement</a:t>
            </a:r>
          </a:p>
          <a:p>
            <a:pPr lvl="1"/>
            <a:r>
              <a:rPr lang="en-US" sz="2600" dirty="0" smtClean="0"/>
              <a:t>Supervised Learning Tasks </a:t>
            </a:r>
            <a:r>
              <a:rPr lang="mr-IN" sz="2600" dirty="0" smtClean="0"/>
              <a:t>–</a:t>
            </a:r>
            <a:r>
              <a:rPr lang="en-US" sz="2600" dirty="0" smtClean="0"/>
              <a:t> Classification/Regression</a:t>
            </a:r>
          </a:p>
          <a:p>
            <a:pPr lvl="1"/>
            <a:endParaRPr lang="en-US" sz="2600" dirty="0" smtClean="0"/>
          </a:p>
          <a:p>
            <a:r>
              <a:rPr lang="en-US" sz="2600" dirty="0" smtClean="0"/>
              <a:t>Apache </a:t>
            </a:r>
            <a:r>
              <a:rPr lang="en-US" sz="2600" dirty="0" err="1" smtClean="0"/>
              <a:t>MXNet</a:t>
            </a:r>
            <a:endParaRPr lang="en-US" sz="2600" dirty="0" smtClean="0"/>
          </a:p>
          <a:p>
            <a:pPr lvl="1"/>
            <a:r>
              <a:rPr lang="en-US" sz="2600" dirty="0" err="1" smtClean="0"/>
              <a:t>NDArray</a:t>
            </a:r>
            <a:r>
              <a:rPr lang="en-US" sz="2600" dirty="0" smtClean="0"/>
              <a:t>/Symbol/Module</a:t>
            </a:r>
          </a:p>
          <a:p>
            <a:pPr lvl="1"/>
            <a:endParaRPr lang="en-US" sz="2600" dirty="0" smtClean="0"/>
          </a:p>
          <a:p>
            <a:r>
              <a:rPr lang="en-US" sz="2600" dirty="0" smtClean="0"/>
              <a:t>Apache Spark Concepts</a:t>
            </a:r>
          </a:p>
          <a:p>
            <a:pPr lvl="1"/>
            <a:r>
              <a:rPr lang="en-US" sz="2600" dirty="0" smtClean="0"/>
              <a:t>Driver/Executor/RDD</a:t>
            </a:r>
          </a:p>
          <a:p>
            <a:pPr lvl="1"/>
            <a:endParaRPr lang="en-US" sz="2600" dirty="0" smtClean="0"/>
          </a:p>
          <a:p>
            <a:r>
              <a:rPr lang="en-US" sz="2600" dirty="0" smtClean="0"/>
              <a:t>Distributed Inference with </a:t>
            </a:r>
            <a:r>
              <a:rPr lang="en-US" sz="2600" dirty="0" err="1" smtClean="0"/>
              <a:t>MXNet</a:t>
            </a:r>
            <a:r>
              <a:rPr lang="en-US" sz="2600" dirty="0" smtClean="0"/>
              <a:t> and Spark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5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Resources/References</a:t>
            </a:r>
            <a:endParaRPr lang="en-US" b="1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034321"/>
            <a:ext cx="9849787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 smtClean="0">
                <a:hlinkClick r:id="rId3"/>
              </a:rPr>
              <a:t>Blog- Distributed </a:t>
            </a:r>
            <a:r>
              <a:rPr lang="en-US" sz="2200" dirty="0" smtClean="0">
                <a:hlinkClick r:id="rId3"/>
              </a:rPr>
              <a:t>Inference using MXNet and </a:t>
            </a:r>
            <a:r>
              <a:rPr lang="en-US" sz="2200" dirty="0" smtClean="0">
                <a:hlinkClick r:id="rId3"/>
              </a:rPr>
              <a:t>Spark</a:t>
            </a:r>
            <a:endParaRPr lang="en-US" sz="2200" dirty="0" smtClean="0">
              <a:hlinkClick r:id="rId4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 smtClean="0">
                <a:hlinkClick r:id="rId4"/>
              </a:rPr>
              <a:t>Apache MXNet Gluon Tutorials</a:t>
            </a:r>
            <a:endParaRPr lang="en-US" sz="2200" dirty="0" smtClean="0">
              <a:hlinkClick r:id="rId5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 smtClean="0">
                <a:hlinkClick r:id="rId6"/>
              </a:rPr>
              <a:t>The </a:t>
            </a:r>
            <a:r>
              <a:rPr lang="en-US" sz="2200" dirty="0" smtClean="0">
                <a:hlinkClick r:id="rId6"/>
              </a:rPr>
              <a:t>Deep Learning Book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 smtClean="0">
                <a:hlinkClick r:id="rId7"/>
              </a:rPr>
              <a:t>Apache </a:t>
            </a:r>
            <a:r>
              <a:rPr lang="en-US" sz="2200" dirty="0">
                <a:hlinkClick r:id="rId7"/>
              </a:rPr>
              <a:t>MXNet – Flexible and efficient deep learning.</a:t>
            </a:r>
            <a:endParaRPr lang="en-US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 smtClean="0">
                <a:hlinkClick r:id="rId8"/>
              </a:rPr>
              <a:t>MXNet </a:t>
            </a:r>
            <a:r>
              <a:rPr lang="en-US" sz="2200" dirty="0">
                <a:hlinkClick r:id="rId8"/>
              </a:rPr>
              <a:t>– Using pre-trained </a:t>
            </a:r>
            <a:r>
              <a:rPr lang="en-US" sz="2200" dirty="0" smtClean="0">
                <a:hlinkClick r:id="rId8"/>
              </a:rPr>
              <a:t>models</a:t>
            </a:r>
            <a:endParaRPr lang="en-US" sz="22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hlinkClick r:id="rId6"/>
              </a:rPr>
              <a:t>Amazon Elastic MapReduce</a:t>
            </a:r>
            <a:endParaRPr lang="en-US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hlinkClick r:id="rId9"/>
              </a:rPr>
              <a:t>Apache Spark – Lightning-fast cluster </a:t>
            </a:r>
            <a:r>
              <a:rPr lang="en-US" sz="2200" dirty="0" smtClean="0">
                <a:hlinkClick r:id="rId9"/>
              </a:rPr>
              <a:t>computing</a:t>
            </a:r>
            <a:endParaRPr lang="en-US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hlinkClick r:id="rId10"/>
              </a:rPr>
              <a:t>Spark Cluster Overview</a:t>
            </a:r>
            <a:endParaRPr lang="en-US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200" dirty="0">
                <a:hlinkClick r:id="rId11"/>
              </a:rPr>
              <a:t>Submitting Spark </a:t>
            </a:r>
            <a:r>
              <a:rPr lang="en-US" sz="2200" dirty="0" smtClean="0">
                <a:hlinkClick r:id="rId11"/>
              </a:rPr>
              <a:t>Applications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278" y="6199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b="1" dirty="0" smtClean="0">
                <a:latin typeface="+mn-lt"/>
              </a:rPr>
              <a:t>Thank You</a:t>
            </a:r>
            <a:endParaRPr lang="en-US" sz="7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278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Naveen </a:t>
            </a:r>
            <a:r>
              <a:rPr lang="en-US" b="1" dirty="0" err="1" smtClean="0"/>
              <a:t>Swamy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Software Developer, Amazon AI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wamy@amazon.com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032"/>
            <a:ext cx="10515600" cy="1066201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Machine Learning</a:t>
            </a:r>
            <a:endParaRPr lang="en-US" sz="4400" b="1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850" y="1402541"/>
            <a:ext cx="1064895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Use of Algorithms to learn patterns from raw data and make decisions.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Solve problems that can be described formally.</a:t>
            </a:r>
          </a:p>
          <a:p>
            <a:endParaRPr lang="en-US" sz="2800" dirty="0" smtClean="0"/>
          </a:p>
          <a:p>
            <a:r>
              <a:rPr lang="en-US" sz="2800" dirty="0" smtClean="0"/>
              <a:t>Example:</a:t>
            </a:r>
            <a:r>
              <a:rPr lang="en-US" sz="3600" dirty="0" smtClean="0"/>
              <a:t> Spam Filter</a:t>
            </a:r>
          </a:p>
          <a:p>
            <a:endParaRPr lang="en-US" sz="2800" b="1" u="sng" dirty="0" smtClean="0"/>
          </a:p>
          <a:p>
            <a:r>
              <a:rPr lang="en-US" sz="2800" u="sng" dirty="0" smtClean="0"/>
              <a:t>Drawbacks: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Carefully handcrafted features.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Domain Experts to craft features.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Error prone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Does not work new problems.</a:t>
            </a:r>
          </a:p>
          <a:p>
            <a:endParaRPr lang="en-US" sz="36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5" y="3334942"/>
            <a:ext cx="2686050" cy="12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79"/>
            <a:ext cx="12192000" cy="6721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4865" y="6310857"/>
            <a:ext cx="302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 </a:t>
            </a:r>
            <a:r>
              <a:rPr lang="en-US" dirty="0" smtClean="0">
                <a:hlinkClick r:id="rId3"/>
              </a:rPr>
              <a:t>Matlab ML vs 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8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057" y="296384"/>
            <a:ext cx="10515600" cy="782908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+mn-lt"/>
              </a:rPr>
              <a:t>Deep Learning</a:t>
            </a:r>
            <a:endParaRPr lang="en-US" sz="44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057" y="1334125"/>
            <a:ext cx="10830393" cy="450069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Layers of neurons learning hierarchy of concepts.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A System that learns important features.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05" y="2391733"/>
            <a:ext cx="5406877" cy="4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9693" y="6089651"/>
            <a:ext cx="341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 </a:t>
            </a:r>
            <a:r>
              <a:rPr lang="en-US" dirty="0" smtClean="0">
                <a:hlinkClick r:id="rId4"/>
              </a:rPr>
              <a:t>Deep Learning Book </a:t>
            </a:r>
            <a:r>
              <a:rPr lang="mr-IN" dirty="0" smtClean="0">
                <a:hlinkClick r:id="rId4"/>
              </a:rPr>
              <a:t>–</a:t>
            </a:r>
            <a:r>
              <a:rPr lang="en-US" dirty="0" smtClean="0">
                <a:hlinkClick r:id="rId4"/>
              </a:rPr>
              <a:t> Ian </a:t>
            </a:r>
            <a:r>
              <a:rPr lang="en-US" dirty="0" err="1" smtClean="0">
                <a:hlinkClick r:id="rId4"/>
              </a:rPr>
              <a:t>Goodfellow</a:t>
            </a:r>
            <a:r>
              <a:rPr lang="en-US" dirty="0" smtClean="0">
                <a:hlinkClick r:id="rId4"/>
              </a:rPr>
              <a:t>, </a:t>
            </a:r>
            <a:r>
              <a:rPr lang="en-US" dirty="0" err="1" smtClean="0">
                <a:hlinkClick r:id="rId4"/>
              </a:rPr>
              <a:t>etal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4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4" y="1815857"/>
            <a:ext cx="4153136" cy="232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902" y="433144"/>
            <a:ext cx="9487525" cy="65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Deep Learning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042" y="1202640"/>
            <a:ext cx="4153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Autonomous Driving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941707" y="1190582"/>
            <a:ext cx="3147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Speech Recognition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90" y="1930842"/>
            <a:ext cx="4345169" cy="2274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25" y="4422868"/>
            <a:ext cx="4132537" cy="19376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6596" y="6280608"/>
            <a:ext cx="362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Diagnose Heart Disease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27" y="4368066"/>
            <a:ext cx="4105199" cy="22953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95057" y="6280608"/>
            <a:ext cx="434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Greatest Intellectual Game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952" y="1867104"/>
            <a:ext cx="3292949" cy="24024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88259" y="1218297"/>
            <a:ext cx="3147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Machine Translation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13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Rise of Deep Learning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Abundance of data.</a:t>
                </a:r>
              </a:p>
              <a:p>
                <a:r>
                  <a:rPr lang="en-US" dirty="0" smtClean="0"/>
                  <a:t>High Compute Resources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GPU Acceleration.</a:t>
                </a:r>
              </a:p>
              <a:p>
                <a:r>
                  <a:rPr lang="en-US" dirty="0" smtClean="0"/>
                  <a:t>Advances in Algorithms.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Result</a:t>
                </a:r>
                <a:r>
                  <a:rPr lang="en-US" i="1" dirty="0" smtClean="0"/>
                  <a:t>: Bigger and Better models = Better AI Products.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8184630" y="2067068"/>
            <a:ext cx="1753850" cy="1808449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100000" scaled="1"/>
            <a:tileRect/>
          </a:gradFill>
          <a:ln cap="flat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90481" y="1027906"/>
            <a:ext cx="1753850" cy="18084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462538" y="2025325"/>
            <a:ext cx="1753850" cy="18084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830425" y="3917260"/>
            <a:ext cx="142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Algorithms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347649" y="3917260"/>
            <a:ext cx="142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GPU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911652" y="627796"/>
            <a:ext cx="142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511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Training &amp; Inference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2" y="1911272"/>
            <a:ext cx="9736046" cy="3489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5279" y="5621311"/>
            <a:ext cx="340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Credits: </a:t>
            </a:r>
            <a:r>
              <a:rPr lang="en-US" dirty="0" smtClean="0">
                <a:hlinkClick r:id="rId4"/>
              </a:rPr>
              <a:t>NVidia deep learning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0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91385"/>
            <a:ext cx="10515600" cy="832877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Training Neural </a:t>
            </a:r>
            <a:r>
              <a:rPr lang="en-US" sz="3600" b="1" dirty="0" smtClean="0">
                <a:latin typeface="+mn-lt"/>
              </a:rPr>
              <a:t>Networks</a:t>
            </a:r>
            <a:endParaRPr lang="en-US" sz="3600" b="1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74747"/>
            <a:ext cx="10515600" cy="446135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Pass data through the Neural Net 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 Forward pass</a:t>
            </a:r>
            <a:r>
              <a:rPr lang="en-US" sz="2800" dirty="0" smtClean="0">
                <a:solidFill>
                  <a:schemeClr val="tx1"/>
                </a:solidFill>
                <a:sym typeface="Wingdings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Define an objective 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 Loss function.</a:t>
            </a:r>
          </a:p>
          <a:p>
            <a:pPr marL="457200" indent="-457200">
              <a:buFont typeface="Arial" charset="0"/>
              <a:buChar char="•"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Send the error back </a:t>
            </a:r>
            <a:r>
              <a:rPr lang="mr-IN" sz="2800" dirty="0" smtClean="0">
                <a:solidFill>
                  <a:schemeClr val="tx1"/>
                </a:solidFill>
              </a:rPr>
              <a:t>–</a:t>
            </a:r>
            <a:r>
              <a:rPr lang="en-US" sz="2800" dirty="0" smtClean="0">
                <a:solidFill>
                  <a:schemeClr val="tx1"/>
                </a:solidFill>
              </a:rPr>
              <a:t> Backward pass.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2800" b="1" dirty="0" smtClean="0">
                <a:solidFill>
                  <a:schemeClr val="tx1"/>
                </a:solidFill>
              </a:rPr>
              <a:t>Model:</a:t>
            </a:r>
            <a:r>
              <a:rPr lang="en-US" sz="2800" dirty="0" smtClean="0">
                <a:solidFill>
                  <a:schemeClr val="tx1"/>
                </a:solidFill>
              </a:rPr>
              <a:t> Output of Training a neural network.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358" y="1319134"/>
            <a:ext cx="6350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8863</TotalTime>
  <Words>1543</Words>
  <Application>Microsoft Macintosh PowerPoint</Application>
  <PresentationFormat>Widescreen</PresentationFormat>
  <Paragraphs>270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Apple Color Emoji</vt:lpstr>
      <vt:lpstr>Calibri</vt:lpstr>
      <vt:lpstr>Calibri Light</vt:lpstr>
      <vt:lpstr>Cambria Math</vt:lpstr>
      <vt:lpstr>Century Gothic</vt:lpstr>
      <vt:lpstr>Helvetica</vt:lpstr>
      <vt:lpstr>Mangal</vt:lpstr>
      <vt:lpstr>Wingdings</vt:lpstr>
      <vt:lpstr>Arial</vt:lpstr>
      <vt:lpstr>Office Theme</vt:lpstr>
      <vt:lpstr>Distributed Inference using Apache MXNet (incubating) and Apache Spark  Naveen Swamy Software Developer @ Amazon AI wamy@amazon.com </vt:lpstr>
      <vt:lpstr>Outline</vt:lpstr>
      <vt:lpstr>Machine Learning</vt:lpstr>
      <vt:lpstr>PowerPoint Presentation</vt:lpstr>
      <vt:lpstr>Deep Learning</vt:lpstr>
      <vt:lpstr>PowerPoint Presentation</vt:lpstr>
      <vt:lpstr>Rise of Deep Learning </vt:lpstr>
      <vt:lpstr>Training &amp; Inference</vt:lpstr>
      <vt:lpstr>Training Neural Networks</vt:lpstr>
      <vt:lpstr>Deep Learning Inference</vt:lpstr>
      <vt:lpstr>Types of Learning</vt:lpstr>
      <vt:lpstr>Types of Learning</vt:lpstr>
      <vt:lpstr>Supervised Learning Tasks</vt:lpstr>
      <vt:lpstr>PowerPoint Presentation</vt:lpstr>
      <vt:lpstr>MXNet Concepts – NDArray &amp; Symbol)</vt:lpstr>
      <vt:lpstr>MXNet Concepts – Module</vt:lpstr>
      <vt:lpstr>Distributed Inference(Offline)</vt:lpstr>
      <vt:lpstr>Challenges</vt:lpstr>
      <vt:lpstr>Distributed Inference  = MXNet and Spark</vt:lpstr>
      <vt:lpstr>Components of a Spark Application</vt:lpstr>
      <vt:lpstr>Spark Concepts</vt:lpstr>
      <vt:lpstr>Spark – Transformation and Action on RDDs</vt:lpstr>
      <vt:lpstr>Distributed Inference(Demo)</vt:lpstr>
      <vt:lpstr>Distributed Inference Pipeline</vt:lpstr>
      <vt:lpstr>Distributed Inference using MXNet and Spark</vt:lpstr>
      <vt:lpstr>MXNet and PySpark, things to remember:</vt:lpstr>
      <vt:lpstr>Summary</vt:lpstr>
      <vt:lpstr>Resources/References</vt:lpstr>
      <vt:lpstr>Thank You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Spark/Hadoop for  Deep Learning</dc:title>
  <dc:creator>Microsoft Office User</dc:creator>
  <cp:lastModifiedBy>Microsoft Office User</cp:lastModifiedBy>
  <cp:revision>340</cp:revision>
  <dcterms:created xsi:type="dcterms:W3CDTF">2017-12-19T12:35:22Z</dcterms:created>
  <dcterms:modified xsi:type="dcterms:W3CDTF">2018-01-18T20:18:19Z</dcterms:modified>
</cp:coreProperties>
</file>